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8"/>
  </p:notesMasterIdLst>
  <p:handoutMasterIdLst>
    <p:handoutMasterId r:id="rId49"/>
  </p:handoutMasterIdLst>
  <p:sldIdLst>
    <p:sldId id="759" r:id="rId2"/>
    <p:sldId id="760" r:id="rId3"/>
    <p:sldId id="761" r:id="rId4"/>
    <p:sldId id="735" r:id="rId5"/>
    <p:sldId id="788" r:id="rId6"/>
    <p:sldId id="789" r:id="rId7"/>
    <p:sldId id="770" r:id="rId8"/>
    <p:sldId id="771" r:id="rId9"/>
    <p:sldId id="737" r:id="rId10"/>
    <p:sldId id="738" r:id="rId11"/>
    <p:sldId id="739" r:id="rId12"/>
    <p:sldId id="767" r:id="rId13"/>
    <p:sldId id="685" r:id="rId14"/>
    <p:sldId id="773" r:id="rId15"/>
    <p:sldId id="691" r:id="rId16"/>
    <p:sldId id="762" r:id="rId17"/>
    <p:sldId id="763" r:id="rId18"/>
    <p:sldId id="741" r:id="rId19"/>
    <p:sldId id="772" r:id="rId20"/>
    <p:sldId id="790" r:id="rId21"/>
    <p:sldId id="791" r:id="rId22"/>
    <p:sldId id="792" r:id="rId23"/>
    <p:sldId id="793" r:id="rId24"/>
    <p:sldId id="764" r:id="rId25"/>
    <p:sldId id="732" r:id="rId26"/>
    <p:sldId id="733" r:id="rId27"/>
    <p:sldId id="734" r:id="rId28"/>
    <p:sldId id="765" r:id="rId29"/>
    <p:sldId id="743" r:id="rId30"/>
    <p:sldId id="742" r:id="rId31"/>
    <p:sldId id="744" r:id="rId32"/>
    <p:sldId id="745" r:id="rId33"/>
    <p:sldId id="746" r:id="rId34"/>
    <p:sldId id="768" r:id="rId35"/>
    <p:sldId id="747" r:id="rId36"/>
    <p:sldId id="748" r:id="rId37"/>
    <p:sldId id="749" r:id="rId38"/>
    <p:sldId id="769" r:id="rId39"/>
    <p:sldId id="750" r:id="rId40"/>
    <p:sldId id="751" r:id="rId41"/>
    <p:sldId id="752" r:id="rId42"/>
    <p:sldId id="753" r:id="rId43"/>
    <p:sldId id="756" r:id="rId44"/>
    <p:sldId id="775" r:id="rId45"/>
    <p:sldId id="686" r:id="rId46"/>
    <p:sldId id="722" r:id="rId47"/>
  </p:sldIdLst>
  <p:sldSz cx="12192000" cy="6858000"/>
  <p:notesSz cx="7099300" cy="10234613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9" autoAdjust="0"/>
    <p:restoredTop sz="94618" autoAdjust="0"/>
  </p:normalViewPr>
  <p:slideViewPr>
    <p:cSldViewPr>
      <p:cViewPr varScale="1">
        <p:scale>
          <a:sx n="77" d="100"/>
          <a:sy n="77" d="100"/>
        </p:scale>
        <p:origin x="60" y="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32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41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</a:t>
            </a:r>
            <a:r>
              <a:rPr lang="en-US" baseline="0" dirty="0" err="1"/>
              <a:t>minimax</a:t>
            </a:r>
            <a:r>
              <a:rPr lang="en-US" baseline="0" dirty="0"/>
              <a:t>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.xml"/><Relationship Id="rId7" Type="http://schemas.openxmlformats.org/officeDocument/2006/relationships/image" Target="../media/image3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Uncertainty and Utilities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08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</a:t>
            </a:r>
            <a:r>
              <a:rPr lang="en-US" sz="2400" dirty="0" err="1">
                <a:latin typeface="Calibri"/>
                <a:cs typeface="Calibri"/>
              </a:rPr>
              <a:t>Lotzi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Bölöni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endParaRPr lang="en-US" sz="1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adapted from the ones created by Dan Klein and Pieter Abbeel for CS188 Intro to AI at UC Berkeley, available at http://ai.berkeley.edu.]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</a:t>
            </a:r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For now, assume each chance node magically comes along with probabilities that specify the distribution over its outcomes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What Probabilities to Use?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Having a probabilistic belief about another agent’s action does not mean that the agent is flipping any coins!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3047999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</a:t>
            </a:r>
            <a:r>
              <a:rPr lang="en-US" sz="2000" kern="0" noProof="0" dirty="0" err="1">
                <a:latin typeface="Calibri" pitchFamily="34" charset="0"/>
              </a:rPr>
              <a:t>minimax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has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2192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276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/>
              <a:t>Dice rolls increase </a:t>
            </a:r>
            <a:r>
              <a:rPr lang="en-US" sz="2200" i="1" dirty="0"/>
              <a:t>b</a:t>
            </a:r>
            <a:r>
              <a:rPr lang="en-US" sz="2200" dirty="0"/>
              <a:t>: 21 possible rolls with 2 dice</a:t>
            </a:r>
          </a:p>
          <a:p>
            <a:pPr lvl="1"/>
            <a:r>
              <a:rPr lang="en-US" sz="2000" dirty="0"/>
              <a:t>Backgammon </a:t>
            </a:r>
            <a:r>
              <a:rPr lang="en-US" sz="2000" dirty="0">
                <a:sym typeface="Symbol" pitchFamily="18" charset="2"/>
              </a:rPr>
              <a:t></a:t>
            </a:r>
            <a:r>
              <a:rPr lang="en-US" sz="2000" dirty="0"/>
              <a:t> 20 legal moves</a:t>
            </a:r>
          </a:p>
          <a:p>
            <a:pPr lvl="1"/>
            <a:r>
              <a:rPr lang="en-US" sz="2000" dirty="0"/>
              <a:t>Depth 2 = 20 x (21 x 20)</a:t>
            </a:r>
            <a:r>
              <a:rPr lang="en-US" sz="2000" baseline="30000" dirty="0"/>
              <a:t>3</a:t>
            </a:r>
            <a:r>
              <a:rPr lang="en-US" sz="2000" dirty="0"/>
              <a:t> = 1.2 x 10</a:t>
            </a:r>
            <a:r>
              <a:rPr lang="en-US" sz="2000" baseline="30000" dirty="0"/>
              <a:t>9</a:t>
            </a:r>
          </a:p>
          <a:p>
            <a:pPr lvl="4"/>
            <a:endParaRPr lang="en-US" sz="1200" dirty="0"/>
          </a:p>
          <a:p>
            <a:r>
              <a:rPr lang="en-US" sz="2200" dirty="0"/>
              <a:t>As depth increases, probability of reaching a given search node shrinks</a:t>
            </a:r>
          </a:p>
          <a:p>
            <a:pPr lvl="1"/>
            <a:r>
              <a:rPr lang="en-US" sz="2000" dirty="0"/>
              <a:t>So usefulness of search is diminished</a:t>
            </a:r>
          </a:p>
          <a:p>
            <a:pPr lvl="1"/>
            <a:r>
              <a:rPr lang="en-US" sz="2000" dirty="0"/>
              <a:t>So limiting depth is less damaging</a:t>
            </a:r>
          </a:p>
          <a:p>
            <a:pPr lvl="1"/>
            <a:r>
              <a:rPr lang="en-US" sz="2000" dirty="0"/>
              <a:t>But pruning is trickier…</a:t>
            </a:r>
          </a:p>
          <a:p>
            <a:pPr lvl="4"/>
            <a:endParaRPr lang="en-US" sz="1200" dirty="0"/>
          </a:p>
          <a:p>
            <a:r>
              <a:rPr lang="en-US" sz="2200" dirty="0"/>
              <a:t>Historic AI: </a:t>
            </a:r>
            <a:r>
              <a:rPr lang="en-US" sz="2200" dirty="0" err="1"/>
              <a:t>TDGammon</a:t>
            </a:r>
            <a:r>
              <a:rPr lang="en-US" sz="2200" dirty="0"/>
              <a:t> uses depth-2 search + very good evaluation function + reinforcement learning: </a:t>
            </a:r>
            <a:br>
              <a:rPr lang="en-US" sz="2200" dirty="0"/>
            </a:br>
            <a:r>
              <a:rPr lang="en-US" sz="2200" dirty="0"/>
              <a:t>world-champion level play</a:t>
            </a:r>
          </a:p>
          <a:p>
            <a:pPr lvl="3"/>
            <a:endParaRPr lang="en-US" sz="1000" dirty="0"/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AI world champion in any game!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itchFamily="34" charset="0"/>
              </a:rPr>
              <a:t>Image: Wikipedia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should we average utilities?  Why not </a:t>
            </a:r>
            <a:r>
              <a:rPr lang="en-US" sz="2400" dirty="0" err="1"/>
              <a:t>minimax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rational agent should chose the action that </a:t>
            </a:r>
            <a:r>
              <a:rPr lang="en-US" sz="2000" dirty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000" dirty="0"/>
              <a:t>Where do utilities come from?</a:t>
            </a:r>
          </a:p>
          <a:p>
            <a:pPr lvl="1"/>
            <a:r>
              <a:rPr lang="en-US" sz="2000" dirty="0"/>
              <a:t>How do we know such utilities even exist?</a:t>
            </a:r>
          </a:p>
          <a:p>
            <a:pPr lvl="1"/>
            <a:r>
              <a:rPr lang="en-US" sz="2000" dirty="0"/>
              <a:t>How do we know that averaging even makes sense?</a:t>
            </a:r>
          </a:p>
          <a:p>
            <a:pPr lvl="1"/>
            <a:r>
              <a:rPr lang="en-US" sz="2000" dirty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/>
              <a:t>For worst-case </a:t>
            </a:r>
            <a:r>
              <a:rPr lang="en-US" sz="2400" dirty="0" err="1"/>
              <a:t>minimax</a:t>
            </a:r>
            <a:r>
              <a:rPr lang="en-US" sz="2400" dirty="0"/>
              <a:t> reasoning, terminal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We call this </a:t>
            </a:r>
            <a:r>
              <a:rPr lang="en-US" sz="2400" dirty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/>
          </a:p>
          <a:p>
            <a:r>
              <a:rPr lang="en-US" sz="2400" dirty="0"/>
              <a:t>For average-case </a:t>
            </a:r>
            <a:r>
              <a:rPr lang="en-US" sz="2400" dirty="0" err="1"/>
              <a:t>expectimax</a:t>
            </a:r>
            <a:r>
              <a:rPr lang="en-US" sz="2400" dirty="0"/>
              <a:t> reasoning, we need </a:t>
            </a:r>
            <a:r>
              <a:rPr lang="en-US" sz="2400" i="1" dirty="0"/>
              <a:t>magnitudes</a:t>
            </a:r>
            <a:r>
              <a:rPr lang="en-US" sz="2400" dirty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0480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example: an agent with </a:t>
            </a:r>
            <a:r>
              <a:rPr lang="en-US" sz="2400" dirty="0">
                <a:solidFill>
                  <a:srgbClr val="C00000"/>
                </a:solidFill>
              </a:rPr>
              <a:t>intransitive preferences</a:t>
            </a:r>
            <a:r>
              <a:rPr lang="en-US" sz="2400" dirty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5" imgW="1815840" imgH="203040" progId="Equation.3">
                  <p:embed/>
                </p:oleObj>
              </mc:Choice>
              <mc:Fallback>
                <p:oleObj name="Equation" r:id="rId5" imgW="18158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Axiom of Transitivity: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a lookup table for perfect tic-tac-toe, a reflex vacuum cleaner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Normalized utilities</a:t>
            </a:r>
            <a:r>
              <a:rPr lang="en-US" sz="2400" dirty="0"/>
              <a:t>: u</a:t>
            </a:r>
            <a:r>
              <a:rPr lang="en-US" sz="2400" baseline="-25000" dirty="0"/>
              <a:t>+</a:t>
            </a:r>
            <a:r>
              <a:rPr lang="en-US" sz="2400" dirty="0"/>
              <a:t> = 1.0, u</a:t>
            </a:r>
            <a:r>
              <a:rPr lang="en-US" sz="2400" baseline="-25000" dirty="0"/>
              <a:t>-</a:t>
            </a:r>
            <a:r>
              <a:rPr lang="en-US" sz="2400" dirty="0"/>
              <a:t> = 0.0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CC0000"/>
                </a:solidFill>
              </a:rPr>
              <a:t>Micromorts</a:t>
            </a:r>
            <a:r>
              <a:rPr lang="en-US" sz="2400" dirty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QALYs</a:t>
            </a:r>
            <a:r>
              <a:rPr lang="en-US" sz="2400" dirty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With deterministic prizes only (no lottery choices), only </a:t>
            </a:r>
            <a:r>
              <a:rPr lang="en-US" sz="2400" dirty="0">
                <a:solidFill>
                  <a:srgbClr val="CC0000"/>
                </a:solidFill>
              </a:rPr>
              <a:t>ordinal utility</a:t>
            </a:r>
            <a:r>
              <a:rPr lang="en-US" sz="2400" dirty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4676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53400" y="64770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>
                <a:solidFill>
                  <a:srgbClr val="CC0000"/>
                </a:solidFill>
                <a:latin typeface="Calibri" pitchFamily="34" charset="0"/>
              </a:rPr>
              <a:t> (L7D1,2)]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Money </a:t>
            </a:r>
            <a:r>
              <a:rPr lang="en-US" sz="2000" u="sng" dirty="0"/>
              <a:t>does </a:t>
            </a:r>
            <a:r>
              <a:rPr lang="en-US" sz="2000" u="sng" dirty="0">
                <a:solidFill>
                  <a:schemeClr val="accent6"/>
                </a:solidFill>
              </a:rPr>
              <a:t>not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dirty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/>
              <a:t>Given a lottery L = [p, $X; (1-p), $Y]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C0000"/>
                </a:solidFill>
              </a:rPr>
              <a:t>expected monetary value </a:t>
            </a:r>
            <a:r>
              <a:rPr lang="en-US" sz="2000" dirty="0"/>
              <a:t>EMV(L) is p*X + (1-p)*Y</a:t>
            </a:r>
          </a:p>
          <a:p>
            <a:pPr lvl="1">
              <a:defRPr/>
            </a:pPr>
            <a:r>
              <a:rPr lang="en-US" sz="2000" dirty="0"/>
              <a:t>U(L) = p*U($X) + (1-p)*U($Y)</a:t>
            </a:r>
          </a:p>
          <a:p>
            <a:pPr lvl="1">
              <a:defRPr/>
            </a:pPr>
            <a:r>
              <a:rPr lang="en-US" sz="2000" dirty="0"/>
              <a:t>Typically, U(L) &lt; U( EMV(L) )</a:t>
            </a:r>
          </a:p>
          <a:p>
            <a:pPr lvl="1">
              <a:defRPr/>
            </a:pPr>
            <a:r>
              <a:rPr lang="en-US" sz="2000" dirty="0"/>
              <a:t>In this sense, people are </a:t>
            </a:r>
            <a:r>
              <a:rPr lang="en-US" sz="2000" dirty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/>
              <a:t>When deep in debt, people are </a:t>
            </a:r>
            <a:r>
              <a:rPr lang="en-US" sz="2000" dirty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5842000" cy="4927599"/>
          </a:xfrm>
        </p:spPr>
        <p:txBody>
          <a:bodyPr/>
          <a:lstStyle/>
          <a:p>
            <a:r>
              <a:rPr lang="en-US" sz="2400" dirty="0"/>
              <a:t>Consider the lottery </a:t>
            </a:r>
            <a:r>
              <a:rPr lang="en-US" sz="2400" dirty="0">
                <a:solidFill>
                  <a:srgbClr val="CC0000"/>
                </a:solidFill>
              </a:rPr>
              <a:t>[0.5, $1000;  0.5, $0]</a:t>
            </a:r>
            <a:endParaRPr lang="en-US" sz="2400" dirty="0"/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expected monetary value</a:t>
            </a:r>
            <a:r>
              <a:rPr lang="en-US" sz="2000" dirty="0"/>
              <a:t>?  ($500)</a:t>
            </a:r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certainty equivalent</a:t>
            </a:r>
            <a:r>
              <a:rPr lang="en-US" sz="2000" dirty="0"/>
              <a:t>?</a:t>
            </a:r>
          </a:p>
          <a:p>
            <a:pPr lvl="2"/>
            <a:r>
              <a:rPr lang="en-US" sz="1800" dirty="0"/>
              <a:t>Monetary value acceptable in lieu of lottery</a:t>
            </a:r>
          </a:p>
          <a:p>
            <a:pPr lvl="2"/>
            <a:r>
              <a:rPr lang="en-US" sz="1800" dirty="0"/>
              <a:t>$400 for most people</a:t>
            </a:r>
          </a:p>
          <a:p>
            <a:pPr lvl="1"/>
            <a:r>
              <a:rPr lang="en-US" sz="2000" dirty="0"/>
              <a:t>Difference of $100 is the </a:t>
            </a:r>
            <a:r>
              <a:rPr lang="en-US" sz="2000" dirty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/>
              <a:t>There’s an insurance industry because people will pay to reduce their risk</a:t>
            </a:r>
          </a:p>
          <a:p>
            <a:pPr lvl="2"/>
            <a:r>
              <a:rPr lang="en-US" sz="1800" dirty="0"/>
              <a:t>If everyone were risk-neutral, no insurance needed!</a:t>
            </a:r>
          </a:p>
          <a:p>
            <a:pPr lvl="1"/>
            <a:r>
              <a:rPr lang="en-US" sz="2000" dirty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 &gt; D </a:t>
            </a:r>
            <a:r>
              <a:rPr lang="en-US" sz="2400" dirty="0">
                <a:sym typeface="Symbol" pitchFamily="18" charset="2"/>
              </a:rPr>
              <a:t> 0.8 U($4k) &gt; U($3k)</a:t>
            </a:r>
          </a:p>
          <a:p>
            <a:pPr lvl="1">
              <a:lnSpc>
                <a:spcPct val="80000"/>
              </a:lnSpc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MDPs!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Probabilities?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Objectivist / frequentist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Averages over repeated </a:t>
            </a:r>
            <a:r>
              <a:rPr lang="en-US" sz="2000" i="1"/>
              <a:t>experiments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empirically estimating P(rain) from historical observation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Assertion about how future experiments will go (in the limit)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changes the </a:t>
            </a:r>
            <a:r>
              <a:rPr lang="en-US" sz="2000" i="1"/>
              <a:t>reference class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Makes one think of </a:t>
            </a:r>
            <a:r>
              <a:rPr lang="en-US" sz="2000" i="1"/>
              <a:t>inherently random</a:t>
            </a:r>
            <a:r>
              <a:rPr lang="en-US" sz="2000"/>
              <a:t> events, like rolling dice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Subjectivist / Bayesian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Degrees of belief about unobserved variables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an agent’s belief that it’s raining, given the temperature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pacman’s belief that the ghost will turn left, given the state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Often </a:t>
            </a:r>
            <a:r>
              <a:rPr lang="en-US" sz="2000" i="1"/>
              <a:t>learn </a:t>
            </a:r>
            <a:r>
              <a:rPr lang="en-US" sz="2000"/>
              <a:t>probabilities from past experiences (more later)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</a:t>
            </a:r>
            <a:r>
              <a:rPr lang="en-US" sz="2000" i="1"/>
              <a:t>updates beliefs </a:t>
            </a:r>
            <a:r>
              <a:rPr lang="en-US" sz="2000"/>
              <a:t>(more later)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Everywhere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Not just for games of chance!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I’m sick: will I sneeze this minute?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Email contains “FREE!”: is it spam?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Tooth hurts: have cavity?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60 min enough to get to the airport?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Robot rotated wheel three times, how far did it advance?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Safe to cross street? (Look both ways!)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Sources of uncertainty in random variables: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Inherently random process (dice, etc)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Insufficient or weak evidence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Ignorance of underlying processes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Unmodeled variables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The world’s just noisy – it doesn’t behave according to plan!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Compare to </a:t>
            </a:r>
            <a:r>
              <a:rPr lang="en-US" sz="2000" i="1"/>
              <a:t>fuzzy logic</a:t>
            </a:r>
            <a:r>
              <a:rPr lang="en-US" sz="2000"/>
              <a:t>, which has </a:t>
            </a:r>
            <a:r>
              <a:rPr lang="en-US" sz="2000" i="1"/>
              <a:t>degrees of truth</a:t>
            </a:r>
            <a:r>
              <a:rPr lang="en-US" sz="2000"/>
              <a:t>, rather than just </a:t>
            </a:r>
            <a:r>
              <a:rPr lang="en-US" sz="2000" i="1"/>
              <a:t>degrees of belief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 lvl="1"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(Min)</a:t>
            </a:r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1143000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700" y="1143001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36747</TotalTime>
  <Words>2180</Words>
  <Application>Microsoft Office PowerPoint</Application>
  <PresentationFormat>Widescreen</PresentationFormat>
  <Paragraphs>425</Paragraphs>
  <Slides>46</Slides>
  <Notes>13</Notes>
  <HiddenSlides>2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Symbol</vt:lpstr>
      <vt:lpstr>Times New Roman</vt:lpstr>
      <vt:lpstr>Wingdings</vt:lpstr>
      <vt:lpstr>dan-berkeley-nlp-v1</vt:lpstr>
      <vt:lpstr>Equation</vt:lpstr>
      <vt:lpstr>CAP 5636 – Advanced Artificial Intelligence </vt:lpstr>
      <vt:lpstr>Uncertain Outcomes</vt:lpstr>
      <vt:lpstr>Worst-Case vs. Average Case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Other Game Types</vt:lpstr>
      <vt:lpstr>Mixed Layer Types</vt:lpstr>
      <vt:lpstr>Example: Backgammon</vt:lpstr>
      <vt:lpstr>Multi-Agent Utilities</vt:lpstr>
      <vt:lpstr>Utilities</vt:lpstr>
      <vt:lpstr>Maximum Expected Utility</vt:lpstr>
      <vt:lpstr>What Utilities to Use?</vt:lpstr>
      <vt:lpstr>Utilities</vt:lpstr>
      <vt:lpstr>Utilities: Uncertain Outcomes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  <vt:lpstr>What are Probabilities?</vt:lpstr>
      <vt:lpstr>Uncertainty Everywhere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Ladislau Boloni</cp:lastModifiedBy>
  <cp:revision>2405</cp:revision>
  <cp:lastPrinted>2014-02-11T19:07:06Z</cp:lastPrinted>
  <dcterms:created xsi:type="dcterms:W3CDTF">2004-08-27T04:16:05Z</dcterms:created>
  <dcterms:modified xsi:type="dcterms:W3CDTF">2016-09-15T20:04:14Z</dcterms:modified>
</cp:coreProperties>
</file>